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2" removePersonalInfoOnSave="1" saveSubsetFonts="1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3274" r:id="rId2"/>
    <p:sldId id="3275" r:id="rId3"/>
  </p:sldIdLst>
  <p:sldSz cx="9906000" cy="6858000" type="A4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50">
          <p15:clr>
            <a:srgbClr val="A4A3A4"/>
          </p15:clr>
        </p15:guide>
        <p15:guide id="2" orient="horz" pos="3113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3483">
          <p15:clr>
            <a:srgbClr val="A4A3A4"/>
          </p15:clr>
        </p15:guide>
        <p15:guide id="6" pos="399">
          <p15:clr>
            <a:srgbClr val="A4A3A4"/>
          </p15:clr>
        </p15:guide>
        <p15:guide id="7" pos="5841">
          <p15:clr>
            <a:srgbClr val="A4A3A4"/>
          </p15:clr>
        </p15:guide>
        <p15:guide id="8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399FF"/>
    <a:srgbClr val="663300"/>
    <a:srgbClr val="FFCC00"/>
    <a:srgbClr val="FF99FF"/>
    <a:srgbClr val="CC99FF"/>
    <a:srgbClr val="9966FF"/>
    <a:srgbClr val="C37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6353" autoAdjust="0"/>
  </p:normalViewPr>
  <p:slideViewPr>
    <p:cSldViewPr snapToObjects="1">
      <p:cViewPr varScale="1">
        <p:scale>
          <a:sx n="61" d="100"/>
          <a:sy n="61" d="100"/>
        </p:scale>
        <p:origin x="72" y="606"/>
      </p:cViewPr>
      <p:guideLst>
        <p:guide orient="horz" pos="2750"/>
        <p:guide orient="horz" pos="3113"/>
        <p:guide orient="horz" pos="1117"/>
        <p:guide orient="horz" pos="3884"/>
        <p:guide pos="3483"/>
        <p:guide pos="399"/>
        <p:guide pos="5841"/>
        <p:guide pos="3936"/>
      </p:guideLst>
    </p:cSldViewPr>
  </p:slideViewPr>
  <p:outlineViewPr>
    <p:cViewPr>
      <p:scale>
        <a:sx n="33" d="100"/>
        <a:sy n="33" d="100"/>
      </p:scale>
      <p:origin x="0" y="713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2142" y="-90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l" defTabSz="918574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r" defTabSz="918574" eaLnBrk="1" hangingPunct="1">
              <a:spcBef>
                <a:spcPct val="0"/>
              </a:spcBef>
              <a:buFontTx/>
              <a:buNone/>
              <a:defRPr sz="9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l" defTabSz="918574" eaLnBrk="1" hangingPunct="1">
              <a:spcBef>
                <a:spcPct val="0"/>
              </a:spcBef>
              <a:buFontTx/>
              <a:buNone/>
              <a:defRPr sz="9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ja-JP" altLang="en-US"/>
              <a:t>IBM Confidential</a:t>
            </a:r>
            <a:endParaRPr lang="en-US" altLang="ja-JP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900" smtClean="0"/>
            </a:lvl1pPr>
          </a:lstStyle>
          <a:p>
            <a:pPr>
              <a:defRPr/>
            </a:pPr>
            <a:fld id="{86A2B245-C32F-4D30-BCFA-6EF0135533A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l" defTabSz="918574" eaLnBrk="1" hangingPunct="1">
              <a:spcBef>
                <a:spcPct val="0"/>
              </a:spcBef>
              <a:buFontTx/>
              <a:buNone/>
              <a:defRPr sz="1000" b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>
            <a:lvl1pPr algn="r" defTabSz="918574" eaLnBrk="1" hangingPunct="1">
              <a:spcBef>
                <a:spcPct val="0"/>
              </a:spcBef>
              <a:buFontTx/>
              <a:buNone/>
              <a:defRPr sz="9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79" tIns="45890" rIns="91779" bIns="45890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900" smtClean="0"/>
            </a:lvl1pPr>
          </a:lstStyle>
          <a:p>
            <a:pPr>
              <a:defRPr/>
            </a:pPr>
            <a:fld id="{86E82490-078E-4BA8-8C70-41E9545E1E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 eaLnBrk="1" hangingPunct="1">
              <a:spcBef>
                <a:spcPct val="50000"/>
              </a:spcBef>
              <a:buFont typeface="Wingdings" panose="05000000000000000000" pitchFamily="2" charset="2"/>
              <a:buNone/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hidden">
          <a:xfrm>
            <a:off x="0" y="5257800"/>
            <a:ext cx="9906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ja-JP" altLang="en-US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hidden">
          <a:xfrm>
            <a:off x="0" y="0"/>
            <a:ext cx="9906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ja-JP" altLang="en-US" sz="1400"/>
          </a:p>
        </p:txBody>
      </p:sp>
      <p:sp>
        <p:nvSpPr>
          <p:cNvPr id="1436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05025" y="4343400"/>
            <a:ext cx="4705350" cy="895350"/>
          </a:xfrm>
        </p:spPr>
        <p:txBody>
          <a:bodyPr lIns="91440" tIns="18000" rIns="91440"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altLang="ja-JP"/>
              <a:t>Enter Subtitle and Date Here</a:t>
            </a:r>
          </a:p>
          <a:p>
            <a:endParaRPr lang="ja-JP" altLang="en-US"/>
          </a:p>
        </p:txBody>
      </p:sp>
      <p:sp>
        <p:nvSpPr>
          <p:cNvPr id="14366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2109787" y="2244727"/>
            <a:ext cx="5778500" cy="1408113"/>
          </a:xfrm>
        </p:spPr>
        <p:txBody>
          <a:bodyPr lIns="91440" rIns="91440" bIns="45720" anchor="t"/>
          <a:lstStyle>
            <a:lvl1pPr>
              <a:defRPr sz="2900" b="0"/>
            </a:lvl1pPr>
          </a:lstStyle>
          <a:p>
            <a:r>
              <a:rPr lang="en-US" altLang="ja-JP"/>
              <a:t>Enter Title Here</a:t>
            </a:r>
          </a:p>
        </p:txBody>
      </p:sp>
    </p:spTree>
    <p:extLst>
      <p:ext uri="{BB962C8B-B14F-4D97-AF65-F5344CB8AC3E}">
        <p14:creationId xmlns:p14="http://schemas.microsoft.com/office/powerpoint/2010/main" val="18163158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0644-D91E-4C3E-B219-42B0A60E74C3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780526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6616" y="122238"/>
            <a:ext cx="2230437" cy="641191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22238"/>
            <a:ext cx="6538913" cy="641191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DED54-CD8B-4927-8751-2B3FBFACFF2C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0209546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FF294-11E2-4A46-9A0A-13873C9AA3D2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562202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95E67-2729-4FDC-BC66-BFE7537F7086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37000863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341438"/>
            <a:ext cx="43815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341438"/>
            <a:ext cx="43815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49B1E-4299-4415-A239-224D6E3FC305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413957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48E17-705A-4710-82ED-57EECC3205E5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369233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7A67-E1AB-4D2A-A599-4D4BDBDAF3ED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7647876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9C50E-3556-4A99-945D-B5A60A7F1E51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9752811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2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45F9D-A459-49C7-8315-605C137598BA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64056499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C027B-91C6-4F94-ADA6-B9E86962B939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170117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1650" y="122238"/>
            <a:ext cx="8915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Header text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341438"/>
            <a:ext cx="8915400" cy="503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Level One Text</a:t>
            </a:r>
          </a:p>
          <a:p>
            <a:pPr lvl="1"/>
            <a:r>
              <a:rPr lang="en-US" altLang="ja-JP" smtClean="0"/>
              <a:t>Level Two Text</a:t>
            </a:r>
          </a:p>
          <a:p>
            <a:pPr lvl="2"/>
            <a:r>
              <a:rPr lang="en-US" altLang="ja-JP" smtClean="0"/>
              <a:t>Level Three Text</a:t>
            </a:r>
          </a:p>
          <a:p>
            <a:pPr lvl="3"/>
            <a:r>
              <a:rPr lang="en-US" altLang="ja-JP" smtClean="0"/>
              <a:t>Level Four Text</a:t>
            </a:r>
          </a:p>
          <a:p>
            <a:pPr lvl="4"/>
            <a:r>
              <a:rPr lang="en-US" altLang="ja-JP" smtClean="0"/>
              <a:t>Level Five Text</a:t>
            </a:r>
          </a:p>
        </p:txBody>
      </p:sp>
      <p:sp>
        <p:nvSpPr>
          <p:cNvPr id="143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 rot="10800000" flipV="1">
            <a:off x="8553450" y="6372225"/>
            <a:ext cx="692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 smtClean="0"/>
            </a:lvl1pPr>
          </a:lstStyle>
          <a:p>
            <a:pPr>
              <a:defRPr/>
            </a:pPr>
            <a:fld id="{469D1ADF-CC4D-4B8B-BF33-51187AF97965}" type="slidenum">
              <a:rPr lang="ja-JP" altLang="en-GB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495300" y="63341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Arial" charset="0"/>
          <a:ea typeface="ＭＳ Ｐゴシック" pitchFamily="50" charset="-128"/>
          <a:cs typeface="Arial" charset="0"/>
        </a:defRPr>
      </a:lvl9pPr>
    </p:titleStyle>
    <p:bodyStyle>
      <a:lvl1pPr marL="192088" indent="-192088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185738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Ø"/>
        <a:defRPr kumimoji="1" sz="1400">
          <a:solidFill>
            <a:schemeClr val="tx1"/>
          </a:solidFill>
          <a:latin typeface="+mn-lt"/>
          <a:ea typeface="+mn-ea"/>
          <a:cs typeface="+mn-cs"/>
        </a:defRPr>
      </a:lvl2pPr>
      <a:lvl3pPr marL="768350" indent="-193675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ü"/>
        <a:defRPr kumimoji="1" sz="1200">
          <a:solidFill>
            <a:schemeClr val="tx1"/>
          </a:solidFill>
          <a:latin typeface="+mn-lt"/>
          <a:ea typeface="+mn-ea"/>
          <a:cs typeface="+mn-cs"/>
        </a:defRPr>
      </a:lvl3pPr>
      <a:lvl4pPr marL="1052513" indent="-180975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SimSun" panose="02010600030101010101" pitchFamily="2" charset="-122"/>
        <a:buChar char="-"/>
        <a:defRPr kumimoji="1" sz="1000">
          <a:solidFill>
            <a:schemeClr val="tx1"/>
          </a:solidFill>
          <a:latin typeface="+mn-lt"/>
          <a:ea typeface="+mn-ea"/>
          <a:cs typeface="+mn-cs"/>
        </a:defRPr>
      </a:lvl4pPr>
      <a:lvl5pPr marL="1381125" indent="-146050" algn="l" rtl="0" eaLnBrk="0" fontAlgn="base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5pPr>
      <a:lvl6pPr marL="18383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6pPr>
      <a:lvl7pPr marL="22955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7pPr>
      <a:lvl8pPr marL="27527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8pPr>
      <a:lvl9pPr marL="32099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3375"/>
            <a:ext cx="8915400" cy="5030788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altLang="ja-JP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ja-JP" altLang="en-US" dirty="0"/>
          </a:p>
        </p:txBody>
      </p:sp>
      <p:sp>
        <p:nvSpPr>
          <p:cNvPr id="5123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 rot="10800000" flipV="1">
            <a:off x="8553450" y="6453188"/>
            <a:ext cx="69215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ja-JP" altLang="en-US"/>
              <a:t>１</a:t>
            </a:r>
            <a:endParaRPr kumimoji="0" lang="en-GB" altLang="ja-JP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396875"/>
            <a:ext cx="8915400" cy="511175"/>
          </a:xfrm>
        </p:spPr>
        <p:txBody>
          <a:bodyPr/>
          <a:lstStyle/>
          <a:p>
            <a:pPr eaLnBrk="1" hangingPunct="1"/>
            <a:r>
              <a:rPr lang="ja-JP" altLang="en-US" sz="1800" smtClean="0"/>
              <a:t>（スライドタイトル）〇〇〇〇〇〇〇〇〇</a:t>
            </a:r>
            <a:r>
              <a:rPr lang="en-US" altLang="ja-JP" sz="1800" smtClean="0"/>
              <a:t/>
            </a:r>
            <a:br>
              <a:rPr lang="en-US" altLang="ja-JP" sz="1800" smtClean="0"/>
            </a:br>
            <a:endParaRPr lang="ja-JP" altLang="en-US" sz="1800" smtClean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01650" y="954088"/>
            <a:ext cx="8915400" cy="64928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>
                <a:solidFill>
                  <a:schemeClr val="accent1"/>
                </a:solidFill>
              </a:rPr>
              <a:t>　　　　　　　　　　　　　　　　　　　　</a:t>
            </a: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501650" y="1844675"/>
            <a:ext cx="8928100" cy="4105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342900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1pPr>
            <a:lvl2pPr marL="614363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marL="874713" indent="-3429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itchFamily="2" charset="-122"/>
              <a:buChar char="-"/>
              <a:defRPr kumimoji="1" sz="10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kumimoji="1" sz="8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  <a:defRPr/>
            </a:pPr>
            <a:r>
              <a:rPr kumimoji="0" lang="ja-JP" altLang="en-US" sz="1800" b="1" dirty="0"/>
              <a:t>（１） ○○○○について</a:t>
            </a:r>
            <a:endParaRPr kumimoji="0" lang="en-US" altLang="ja-JP" sz="1800" b="1" dirty="0"/>
          </a:p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  <a:defRPr/>
            </a:pPr>
            <a:r>
              <a:rPr kumimoji="0" lang="ja-JP" altLang="en-US" sz="1800" b="1" u="sng" dirty="0"/>
              <a:t>　①　○○○○○○○○</a:t>
            </a:r>
            <a:endParaRPr kumimoji="0" lang="ja-JP" altLang="en-US" sz="1800" dirty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ja-JP" sz="1800" dirty="0" err="1"/>
              <a:t>a.XXXXXXXXXXXX</a:t>
            </a:r>
            <a:endParaRPr kumimoji="0" lang="en-US" altLang="ja-JP" sz="1800" dirty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ja-JP" sz="1800" dirty="0" err="1"/>
              <a:t>b.XXXXXXXXXXXX</a:t>
            </a:r>
            <a:r>
              <a:rPr kumimoji="0" lang="ja-JP" altLang="en-US" sz="1800" dirty="0"/>
              <a:t> </a:t>
            </a:r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ja-JP" sz="1800" dirty="0" err="1"/>
              <a:t>c.XXXXX</a:t>
            </a:r>
            <a:endParaRPr lang="en-US" altLang="ja-JP" sz="1800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kumimoji="0" lang="ja-JP" altLang="en-US" sz="1800" b="1" u="sng" dirty="0"/>
          </a:p>
          <a:p>
            <a:pPr marL="0" indent="0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  <a:defRPr/>
            </a:pPr>
            <a:r>
              <a:rPr kumimoji="0" lang="ja-JP" altLang="en-US" sz="1800" b="1" u="sng" dirty="0"/>
              <a:t>　②　○○○○○○○○</a:t>
            </a:r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ja-JP" sz="1800" dirty="0" err="1"/>
              <a:t>a.XXXXXXXXXXXX</a:t>
            </a:r>
            <a:endParaRPr kumimoji="0" lang="en-US" altLang="ja-JP" sz="1800" dirty="0"/>
          </a:p>
          <a:p>
            <a:pPr marL="271463" lvl="1" indent="0">
              <a:lnSpc>
                <a:spcPct val="100000"/>
              </a:lnSpc>
              <a:spcBef>
                <a:spcPct val="1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ja-JP" sz="1800" dirty="0" err="1"/>
              <a:t>b.XXXXXXXXXXXX</a:t>
            </a:r>
            <a:r>
              <a:rPr kumimoji="0" lang="ja-JP" altLang="en-US" sz="1800" dirty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kumimoji="0" lang="ja-JP" altLang="en-US" sz="1800" b="1" u="sng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</a:t>
            </a:r>
            <a:r>
              <a:rPr kumimoji="0" lang="ja-JP" altLang="en-US" sz="1800" dirty="0" err="1"/>
              <a:t>ー</a:t>
            </a:r>
            <a:r>
              <a:rPr kumimoji="0" lang="en-US" altLang="ja-JP" sz="1800" dirty="0"/>
              <a:t>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sz="1800" dirty="0"/>
          </a:p>
        </p:txBody>
      </p:sp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3636963" y="62071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評価項目一覧（提案要求事項一覧及び添付資料）の提案書目次と整合させる</a:t>
            </a:r>
          </a:p>
        </p:txBody>
      </p:sp>
      <p:cxnSp>
        <p:nvCxnSpPr>
          <p:cNvPr id="5128" name="直線矢印コネクタ 32"/>
          <p:cNvCxnSpPr>
            <a:cxnSpLocks noChangeShapeType="1"/>
          </p:cNvCxnSpPr>
          <p:nvPr/>
        </p:nvCxnSpPr>
        <p:spPr bwMode="auto">
          <a:xfrm flipH="1" flipV="1">
            <a:off x="2865438" y="608013"/>
            <a:ext cx="771525" cy="22860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正方形/長方形 3"/>
          <p:cNvSpPr>
            <a:spLocks noChangeArrowheads="1"/>
          </p:cNvSpPr>
          <p:nvPr/>
        </p:nvSpPr>
        <p:spPr bwMode="auto">
          <a:xfrm>
            <a:off x="495300" y="4797425"/>
            <a:ext cx="4470400" cy="1655763"/>
          </a:xfrm>
          <a:prstGeom prst="rect">
            <a:avLst/>
          </a:prstGeom>
          <a:noFill/>
          <a:ln w="635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 typeface="Wingdings" panose="05000000000000000000" pitchFamily="2" charset="2"/>
              <a:buNone/>
            </a:pPr>
            <a:endParaRPr kumimoji="0" lang="ja-JP" altLang="en-US" sz="1800"/>
          </a:p>
        </p:txBody>
      </p:sp>
      <p:sp>
        <p:nvSpPr>
          <p:cNvPr id="5130" name="AutoShape 9"/>
          <p:cNvSpPr>
            <a:spLocks noChangeArrowheads="1"/>
          </p:cNvSpPr>
          <p:nvPr/>
        </p:nvSpPr>
        <p:spPr bwMode="auto">
          <a:xfrm>
            <a:off x="4521200" y="1890713"/>
            <a:ext cx="5327650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評価項目一覧を参照して提案書を作成する。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ア．提案要求事項欄で求められている内容　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　について具体的に記述する。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イ．評価の観点欄に記載の基礎点及び加点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　のポイントに対応した提案を記述する。特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　に、評価区分欄が「必須」となっている事項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　については必ず記述すること。</a:t>
            </a:r>
            <a:r>
              <a:rPr kumimoji="0" lang="en-US" altLang="ja-JP" sz="2000">
                <a:solidFill>
                  <a:schemeClr val="accent1"/>
                </a:solidFill>
              </a:rPr>
              <a:t/>
            </a:r>
            <a:br>
              <a:rPr kumimoji="0" lang="en-US" altLang="ja-JP" sz="2000">
                <a:solidFill>
                  <a:schemeClr val="accent1"/>
                </a:solidFill>
              </a:rPr>
            </a:br>
            <a:r>
              <a:rPr kumimoji="0" lang="en-US" altLang="ja-JP" sz="2000">
                <a:solidFill>
                  <a:schemeClr val="accent1"/>
                </a:solidFill>
              </a:rPr>
              <a:t/>
            </a:r>
            <a:br>
              <a:rPr kumimoji="0" lang="en-US" altLang="ja-JP" sz="2000">
                <a:solidFill>
                  <a:schemeClr val="accent1"/>
                </a:solidFill>
              </a:rPr>
            </a:br>
            <a:r>
              <a:rPr kumimoji="0" lang="ja-JP" altLang="en-US" sz="2000">
                <a:solidFill>
                  <a:schemeClr val="accent1"/>
                </a:solidFill>
              </a:rPr>
              <a:t>ウ．事務局から連絡が取れるよう、提案書には連絡先（担当者名、電話番号、</a:t>
            </a:r>
            <a:r>
              <a:rPr kumimoji="0" lang="en-US" altLang="ja-JP" sz="2000">
                <a:solidFill>
                  <a:schemeClr val="accent1"/>
                </a:solidFill>
              </a:rPr>
              <a:t>FAX</a:t>
            </a:r>
            <a:r>
              <a:rPr kumimoji="0" lang="ja-JP" altLang="en-US" sz="2000">
                <a:solidFill>
                  <a:schemeClr val="accent1"/>
                </a:solidFill>
              </a:rPr>
              <a:t>番号、及びメールアドレス）を明記する。</a:t>
            </a:r>
            <a:endParaRPr kumimoji="0" lang="en-US" altLang="ja-JP" sz="2000">
              <a:solidFill>
                <a:schemeClr val="accent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2000">
              <a:solidFill>
                <a:schemeClr val="accent1"/>
              </a:solidFill>
            </a:endParaRPr>
          </a:p>
        </p:txBody>
      </p:sp>
      <p:cxnSp>
        <p:nvCxnSpPr>
          <p:cNvPr id="5131" name="直線矢印コネクタ 7"/>
          <p:cNvCxnSpPr>
            <a:cxnSpLocks noChangeShapeType="1"/>
          </p:cNvCxnSpPr>
          <p:nvPr/>
        </p:nvCxnSpPr>
        <p:spPr bwMode="auto">
          <a:xfrm flipH="1" flipV="1">
            <a:off x="3221038" y="1277938"/>
            <a:ext cx="1516062" cy="170815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2" name="直線矢印コネクタ 23"/>
          <p:cNvCxnSpPr>
            <a:cxnSpLocks noChangeShapeType="1"/>
          </p:cNvCxnSpPr>
          <p:nvPr/>
        </p:nvCxnSpPr>
        <p:spPr bwMode="auto">
          <a:xfrm flipH="1" flipV="1">
            <a:off x="3081338" y="2349500"/>
            <a:ext cx="1655762" cy="1584325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直線矢印コネクタ 25"/>
          <p:cNvCxnSpPr>
            <a:cxnSpLocks noChangeShapeType="1"/>
          </p:cNvCxnSpPr>
          <p:nvPr/>
        </p:nvCxnSpPr>
        <p:spPr bwMode="auto">
          <a:xfrm flipH="1" flipV="1">
            <a:off x="3081338" y="3897313"/>
            <a:ext cx="1655762" cy="36512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直線矢印コネクタ 7"/>
          <p:cNvCxnSpPr>
            <a:cxnSpLocks noChangeShapeType="1"/>
          </p:cNvCxnSpPr>
          <p:nvPr/>
        </p:nvCxnSpPr>
        <p:spPr bwMode="auto">
          <a:xfrm flipH="1">
            <a:off x="3978275" y="5445125"/>
            <a:ext cx="758825" cy="0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21"/>
          <p:cNvSpPr txBox="1">
            <a:spLocks noChangeArrowheads="1"/>
          </p:cNvSpPr>
          <p:nvPr/>
        </p:nvSpPr>
        <p:spPr bwMode="auto">
          <a:xfrm>
            <a:off x="8553450" y="1557338"/>
            <a:ext cx="1250950" cy="474662"/>
          </a:xfrm>
          <a:prstGeom prst="rect">
            <a:avLst/>
          </a:prstGeom>
          <a:solidFill>
            <a:schemeClr val="accent2"/>
          </a:solidFill>
          <a:ln w="6350" algn="ctr">
            <a:solidFill>
              <a:schemeClr val="accent1"/>
            </a:solidFill>
            <a:miter lim="800000"/>
            <a:headEnd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ポイント</a:t>
            </a:r>
          </a:p>
        </p:txBody>
      </p:sp>
      <p:sp>
        <p:nvSpPr>
          <p:cNvPr id="5136" name="正方形/長方形 1"/>
          <p:cNvSpPr>
            <a:spLocks noChangeArrowheads="1"/>
          </p:cNvSpPr>
          <p:nvPr/>
        </p:nvSpPr>
        <p:spPr bwMode="auto">
          <a:xfrm>
            <a:off x="7761288" y="122238"/>
            <a:ext cx="1944687" cy="328612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ja-JP" altLang="en-US"/>
              <a:t>資料番号８</a:t>
            </a:r>
          </a:p>
        </p:txBody>
      </p:sp>
      <p:sp>
        <p:nvSpPr>
          <p:cNvPr id="5137" name="テキスト ボックス 1"/>
          <p:cNvSpPr txBox="1">
            <a:spLocks noChangeArrowheads="1"/>
          </p:cNvSpPr>
          <p:nvPr/>
        </p:nvSpPr>
        <p:spPr bwMode="auto">
          <a:xfrm>
            <a:off x="200025" y="44450"/>
            <a:ext cx="1139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400"/>
              <a:t>（様式２）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 rot="10800000" flipV="1">
            <a:off x="8553450" y="6524625"/>
            <a:ext cx="69215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ja-JP" altLang="en-US"/>
              <a:t>２</a:t>
            </a:r>
            <a:endParaRPr kumimoji="0" lang="en-GB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3375"/>
            <a:ext cx="8915400" cy="5030788"/>
          </a:xfrm>
        </p:spPr>
        <p:txBody>
          <a:bodyPr/>
          <a:lstStyle/>
          <a:p>
            <a:pPr eaLnBrk="1" hangingPunct="1"/>
            <a:endParaRPr lang="en-US" altLang="ja-JP" smtClean="0"/>
          </a:p>
        </p:txBody>
      </p:sp>
      <p:graphicFrame>
        <p:nvGraphicFramePr>
          <p:cNvPr id="4736005" name="Group 5"/>
          <p:cNvGraphicFramePr>
            <a:graphicFrameLocks noGrp="1"/>
          </p:cNvGraphicFramePr>
          <p:nvPr/>
        </p:nvGraphicFramePr>
        <p:xfrm>
          <a:off x="560388" y="2300288"/>
          <a:ext cx="8858250" cy="3848102"/>
        </p:xfrm>
        <a:graphic>
          <a:graphicData uri="http://schemas.openxmlformats.org/drawingml/2006/table">
            <a:tbl>
              <a:tblPr/>
              <a:tblGrid>
                <a:gridCol w="38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748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業務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担当者のクラス別工数（人月）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月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工数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（業務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単位）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#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事業内容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#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業務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XXXX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XXX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(1)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●●●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× × × ×</a:t>
                      </a:r>
                      <a:endParaRPr kumimoji="0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②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× × × ×</a:t>
                      </a:r>
                      <a:endParaRPr kumimoji="0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(2)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○○○</a:t>
                      </a:r>
                      <a:endParaRPr kumimoji="0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②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　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54001" marR="54001" marT="46822" marB="46822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合計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工数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L="54001" marR="54001" marT="46822" marB="468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83" name="Rectangle 120"/>
          <p:cNvSpPr>
            <a:spLocks noChangeArrowheads="1"/>
          </p:cNvSpPr>
          <p:nvPr/>
        </p:nvSpPr>
        <p:spPr bwMode="auto">
          <a:xfrm>
            <a:off x="495300" y="954088"/>
            <a:ext cx="8921750" cy="649287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>
                <a:solidFill>
                  <a:schemeClr val="accent1"/>
                </a:solidFill>
              </a:rPr>
              <a:t>提案内容を履行するために必要な事業従事者のクラス別（例：主任研究者、研究者）の工数を、仕様書の事業内容等ごとに記述する。</a:t>
            </a:r>
          </a:p>
        </p:txBody>
      </p:sp>
      <p:sp>
        <p:nvSpPr>
          <p:cNvPr id="4736121" name="Text Box 121"/>
          <p:cNvSpPr txBox="1">
            <a:spLocks noChangeArrowheads="1"/>
          </p:cNvSpPr>
          <p:nvPr/>
        </p:nvSpPr>
        <p:spPr bwMode="auto">
          <a:xfrm>
            <a:off x="8167688" y="1724025"/>
            <a:ext cx="1250950" cy="474663"/>
          </a:xfrm>
          <a:prstGeom prst="rect">
            <a:avLst/>
          </a:prstGeom>
          <a:solidFill>
            <a:schemeClr val="accent2"/>
          </a:solidFill>
          <a:ln w="6350" algn="ctr">
            <a:solidFill>
              <a:schemeClr val="accent1"/>
            </a:solidFill>
            <a:miter lim="800000"/>
            <a:headEnd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記述例</a:t>
            </a:r>
          </a:p>
        </p:txBody>
      </p:sp>
      <p:sp>
        <p:nvSpPr>
          <p:cNvPr id="7285" name="タイトル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1650" y="127000"/>
            <a:ext cx="8915400" cy="511175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accent1"/>
                </a:solidFill>
                <a:latin typeface="Arial" charset="0"/>
                <a:ea typeface="ＭＳ Ｐゴシック" pitchFamily="50" charset="-128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ja-JP" altLang="en-US" sz="1800" dirty="0"/>
              <a:t>（スライドタイトル）〇〇〇〇〇〇</a:t>
            </a:r>
            <a:r>
              <a:rPr lang="en-US" altLang="ja-JP" sz="1800" kern="0" dirty="0"/>
              <a:t/>
            </a:r>
            <a:br>
              <a:rPr lang="en-US" altLang="ja-JP" sz="1800" kern="0" dirty="0"/>
            </a:br>
            <a:endParaRPr lang="ja-JP" altLang="en-US" sz="1800" kern="0" dirty="0"/>
          </a:p>
        </p:txBody>
      </p:sp>
      <p:sp>
        <p:nvSpPr>
          <p:cNvPr id="7287" name="AutoShape 9"/>
          <p:cNvSpPr>
            <a:spLocks noChangeArrowheads="1"/>
          </p:cNvSpPr>
          <p:nvPr/>
        </p:nvSpPr>
        <p:spPr bwMode="auto">
          <a:xfrm>
            <a:off x="3657600" y="122238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>
                <a:solidFill>
                  <a:schemeClr val="accent1"/>
                </a:solidFill>
              </a:rPr>
              <a:t>評価項目一覧（提案要求事項一覧及び添付資料）の提案書目次と整合させる</a:t>
            </a:r>
          </a:p>
        </p:txBody>
      </p:sp>
      <p:cxnSp>
        <p:nvCxnSpPr>
          <p:cNvPr id="7288" name="直線矢印コネクタ 32"/>
          <p:cNvCxnSpPr>
            <a:cxnSpLocks noChangeShapeType="1"/>
          </p:cNvCxnSpPr>
          <p:nvPr/>
        </p:nvCxnSpPr>
        <p:spPr bwMode="auto">
          <a:xfrm flipH="1" flipV="1">
            <a:off x="2720975" y="377825"/>
            <a:ext cx="936625" cy="142875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CS Template White Background">
  <a:themeElements>
    <a:clrScheme name="3_BCS Template White Background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3_BCS Template White Background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  <a:cs typeface="Arial" charset="0"/>
          </a:defRPr>
        </a:defPPr>
      </a:lstStyle>
    </a:lnDef>
  </a:objectDefaults>
  <a:extraClrSchemeLst>
    <a:extraClrScheme>
      <a:clrScheme name="3_BCS Template White Background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A4 210 x 297 mm</PresentationFormat>
  <Paragraphs>108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Wingdings</vt:lpstr>
      <vt:lpstr>SimSun</vt:lpstr>
      <vt:lpstr>3_BCS Template White Background</vt:lpstr>
      <vt:lpstr>（スライドタイトル）〇〇〇〇〇〇〇〇〇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2021-01-19T06:15:14Z</dcterms:created>
  <dcterms:modified xsi:type="dcterms:W3CDTF">2022-05-24T03:24:49Z</dcterms:modified>
</cp:coreProperties>
</file>